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6" r:id="rId1"/>
  </p:sldMasterIdLst>
  <p:notesMasterIdLst>
    <p:notesMasterId r:id="rId30"/>
  </p:notesMasterIdLst>
  <p:sldIdLst>
    <p:sldId id="256" r:id="rId2"/>
    <p:sldId id="257" r:id="rId3"/>
    <p:sldId id="281" r:id="rId4"/>
    <p:sldId id="258" r:id="rId5"/>
    <p:sldId id="259" r:id="rId6"/>
    <p:sldId id="282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80" r:id="rId19"/>
    <p:sldId id="283" r:id="rId20"/>
    <p:sldId id="271" r:id="rId21"/>
    <p:sldId id="273" r:id="rId22"/>
    <p:sldId id="274" r:id="rId23"/>
    <p:sldId id="275" r:id="rId24"/>
    <p:sldId id="276" r:id="rId25"/>
    <p:sldId id="284" r:id="rId26"/>
    <p:sldId id="277" r:id="rId27"/>
    <p:sldId id="278" r:id="rId28"/>
    <p:sldId id="279" r:id="rId2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9C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0" autoAdjust="0"/>
    <p:restoredTop sz="94660"/>
  </p:normalViewPr>
  <p:slideViewPr>
    <p:cSldViewPr>
      <p:cViewPr varScale="1">
        <p:scale>
          <a:sx n="68" d="100"/>
          <a:sy n="68" d="100"/>
        </p:scale>
        <p:origin x="1416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E5D59-DEB7-4C06-9B82-FE468E3436AC}" type="datetimeFigureOut">
              <a:rPr lang="pt-BR" smtClean="0"/>
              <a:t>06/10/2016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823D4-A7F9-4965-9336-D34AFE7C8D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1569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823D4-A7F9-4965-9336-D34AFE7C8D9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5670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823D4-A7F9-4965-9336-D34AFE7C8D9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6022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823D4-A7F9-4965-9336-D34AFE7C8D9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6022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36FF1-BEC9-487A-B775-042B156D34D5}" type="datetime1">
              <a:rPr lang="pt-BR" smtClean="0"/>
              <a:t>06/10/2016</a:t>
            </a:fld>
            <a:endParaRPr lang="pt-B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F39C8-76D4-4882-8E23-7604DAE58838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CDDB8-31B2-4D9D-9C30-8599D611154C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1F6D8-D984-4C1A-9594-5FD3828C8CB3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1799-EBAA-4B81-9BF3-7249118F97B5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F8C22-410E-4AED-B0FB-B8325900C0ED}" type="datetime1">
              <a:rPr lang="pt-BR" smtClean="0"/>
              <a:t>06/10/2016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7B033-E326-4886-BEC2-44D676596F39}" type="datetime1">
              <a:rPr lang="pt-BR" smtClean="0"/>
              <a:t>06/10/2016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C3F87-6B6D-4178-A079-326162BC0D3D}" type="datetime1">
              <a:rPr lang="pt-BR" smtClean="0"/>
              <a:t>06/10/2016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660-74C4-49E4-8270-F03270183E0B}" type="datetime1">
              <a:rPr lang="pt-BR" smtClean="0"/>
              <a:t>06/10/2016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53A-9F85-42D0-B9CC-184D78EA8994}" type="datetime1">
              <a:rPr lang="pt-BR" smtClean="0"/>
              <a:t>06/10/2016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587FA-85D0-48B3-9427-F7A663A55E2C}" type="datetime1">
              <a:rPr lang="pt-BR" smtClean="0"/>
              <a:t>06/10/2016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88901E99-FA2C-464D-B276-A97EC5DB96AD}" type="datetime1">
              <a:rPr lang="pt-BR" smtClean="0"/>
              <a:t>06/10/2016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79C11AB5-59D3-4802-88F3-6074105E3605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gif"/><Relationship Id="rId1" Type="http://schemas.openxmlformats.org/officeDocument/2006/relationships/video" Target="NULL" TargetMode="Externa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76842"/>
            <a:ext cx="9144000" cy="2348102"/>
          </a:xfrm>
          <a:solidFill>
            <a:schemeClr val="tx2"/>
          </a:solidFill>
        </p:spPr>
        <p:txBody>
          <a:bodyPr/>
          <a:lstStyle/>
          <a:p>
            <a:r>
              <a:rPr lang="pt-BR" sz="4800" dirty="0">
                <a:solidFill>
                  <a:schemeClr val="bg1"/>
                </a:solidFill>
              </a:rPr>
              <a:t>Algoritmos genéticos aplicados em busca heuristica de caminho para otimização de espaço</a:t>
            </a:r>
          </a:p>
        </p:txBody>
      </p:sp>
      <p:pic>
        <p:nvPicPr>
          <p:cNvPr id="1026" name="Picture 2" descr="C:\Users\telesl\Desktop\asd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3212920"/>
            <a:ext cx="4631505" cy="2987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99669" y="3263553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2400" dirty="0"/>
              <a:t>Lucas </a:t>
            </a:r>
            <a:r>
              <a:rPr lang="pt-B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Teles</a:t>
            </a:r>
            <a:r>
              <a:rPr lang="pt-BR" sz="2400" dirty="0"/>
              <a:t> Agostinho</a:t>
            </a:r>
            <a:endParaRPr lang="pt-BR" sz="2400" dirty="0">
              <a:solidFill>
                <a:schemeClr val="tx1"/>
              </a:solidFill>
            </a:endParaRPr>
          </a:p>
          <a:p>
            <a:r>
              <a:rPr lang="pt-BR" sz="2400" dirty="0">
                <a:solidFill>
                  <a:schemeClr val="tx1"/>
                </a:solidFill>
              </a:rPr>
              <a:t>Rodrigo Mendonça da Paixão</a:t>
            </a:r>
          </a:p>
        </p:txBody>
      </p:sp>
      <p:sp>
        <p:nvSpPr>
          <p:cNvPr id="5" name="Rectangle 4"/>
          <p:cNvSpPr/>
          <p:nvPr/>
        </p:nvSpPr>
        <p:spPr>
          <a:xfrm>
            <a:off x="281572" y="5296068"/>
            <a:ext cx="44081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dirty="0">
                <a:solidFill>
                  <a:schemeClr val="tx1"/>
                </a:solidFill>
              </a:rPr>
              <a:t>Orientador: </a:t>
            </a:r>
          </a:p>
          <a:p>
            <a:r>
              <a:rPr lang="pt-B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Professor</a:t>
            </a:r>
            <a:r>
              <a:rPr lang="pt-BR" sz="2400" dirty="0">
                <a:solidFill>
                  <a:schemeClr val="tx1"/>
                </a:solidFill>
              </a:rPr>
              <a:t> Dr. Eduardo Heredia</a:t>
            </a:r>
          </a:p>
        </p:txBody>
      </p:sp>
      <p:sp>
        <p:nvSpPr>
          <p:cNvPr id="7" name="Rectangle 6"/>
          <p:cNvSpPr/>
          <p:nvPr/>
        </p:nvSpPr>
        <p:spPr>
          <a:xfrm>
            <a:off x="359532" y="29814"/>
            <a:ext cx="669674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6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Centro Universitario Senac</a:t>
            </a:r>
          </a:p>
        </p:txBody>
      </p:sp>
    </p:spTree>
    <p:extLst>
      <p:ext uri="{BB962C8B-B14F-4D97-AF65-F5344CB8AC3E}">
        <p14:creationId xmlns:p14="http://schemas.microsoft.com/office/powerpoint/2010/main" val="3312593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10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3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2332" y="1579017"/>
            <a:ext cx="5630390" cy="4912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1832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11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773" y="1566318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4459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12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4" t="-2755" r="1034" b="2755"/>
          <a:stretch/>
        </p:blipFill>
        <p:spPr bwMode="auto">
          <a:xfrm>
            <a:off x="1201138" y="1449519"/>
            <a:ext cx="5665593" cy="4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5312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13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0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746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582" y="1582192"/>
            <a:ext cx="5688632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3452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14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6811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15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38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16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5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4192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17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5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7007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O problema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18</a:t>
            </a:fld>
            <a:endParaRPr lang="pt-BR"/>
          </a:p>
        </p:txBody>
      </p:sp>
      <p:sp>
        <p:nvSpPr>
          <p:cNvPr id="3" name="Rectangle 2"/>
          <p:cNvSpPr/>
          <p:nvPr/>
        </p:nvSpPr>
        <p:spPr>
          <a:xfrm>
            <a:off x="539552" y="1657400"/>
            <a:ext cx="4992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Complexidade espacial (consumo de memória)</a:t>
            </a:r>
          </a:p>
        </p:txBody>
      </p:sp>
      <p:pic>
        <p:nvPicPr>
          <p:cNvPr id="5" name="Astar_progress_animation.gif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435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27984" y="2138189"/>
            <a:ext cx="3839944" cy="38399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0668" y="3284984"/>
            <a:ext cx="18149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/>
              <a:t>O(V^2)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5536" y="2762791"/>
            <a:ext cx="11673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Pior caso: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395536" y="4365104"/>
            <a:ext cx="3671392" cy="2154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PT" altLang="pt-BR" sz="1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inherit"/>
                <a:cs typeface="Arial" pitchFamily="34" charset="0"/>
              </a:rPr>
              <a:t>V: É o número de vértices no gráfico</a:t>
            </a:r>
            <a:r>
              <a:rPr kumimoji="0" lang="pt-PT" altLang="pt-BR" sz="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pt-PT" altLang="pt-B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4380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Metaheuristica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645" y="1573319"/>
            <a:ext cx="5256584" cy="4853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0833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28600" y="-315416"/>
            <a:ext cx="5340149" cy="1600200"/>
          </a:xfrm>
        </p:spPr>
        <p:txBody>
          <a:bodyPr/>
          <a:lstStyle/>
          <a:p>
            <a:r>
              <a:rPr lang="pt-BR" dirty="0"/>
              <a:t>Indice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03729" y="6356350"/>
            <a:ext cx="561975" cy="365125"/>
          </a:xfrm>
        </p:spPr>
        <p:txBody>
          <a:bodyPr/>
          <a:lstStyle/>
          <a:p>
            <a:r>
              <a:rPr lang="pt-BR" dirty="0"/>
              <a:t>2</a:t>
            </a:r>
          </a:p>
        </p:txBody>
      </p:sp>
      <p:sp>
        <p:nvSpPr>
          <p:cNvPr id="4" name="Rectangle 6"/>
          <p:cNvSpPr/>
          <p:nvPr/>
        </p:nvSpPr>
        <p:spPr>
          <a:xfrm>
            <a:off x="971600" y="1284784"/>
            <a:ext cx="4317207" cy="51398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800" dirty="0"/>
              <a:t>Busca de caminho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Algoritmos A* e BFS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 err="1"/>
              <a:t>Metaheuristica</a:t>
            </a:r>
            <a:endParaRPr lang="pt-BR" sz="2800" dirty="0"/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Algoritmos Genéticos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Algoritmo PPGA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Modelo GA do PPGA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PPGA </a:t>
            </a:r>
            <a:r>
              <a:rPr lang="pt-BR" sz="2800" dirty="0" err="1"/>
              <a:t>vs</a:t>
            </a:r>
            <a:r>
              <a:rPr lang="pt-BR" sz="2800" dirty="0"/>
              <a:t> A*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Tipos de mapas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Desempenho do PPGA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Objetivos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Referências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9770464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Genético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20</a:t>
            </a:fld>
            <a:endParaRPr lang="pt-BR"/>
          </a:p>
        </p:txBody>
      </p:sp>
      <p:pic>
        <p:nvPicPr>
          <p:cNvPr id="5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890" y="1530870"/>
            <a:ext cx="2151417" cy="47564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7544" y="170080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dirty="0"/>
              <a:t>O que </a:t>
            </a:r>
            <a:r>
              <a:rPr lang="en-US" dirty="0"/>
              <a:t>é?</a:t>
            </a:r>
            <a:endParaRPr lang="pt-BR" dirty="0"/>
          </a:p>
          <a:p>
            <a:pPr marL="285750" indent="-285750">
              <a:buFont typeface="Arial" charset="0"/>
              <a:buChar char="•"/>
            </a:pPr>
            <a:r>
              <a:rPr lang="pt-BR" dirty="0"/>
              <a:t>Como ele funciona? </a:t>
            </a:r>
          </a:p>
        </p:txBody>
      </p:sp>
      <p:sp>
        <p:nvSpPr>
          <p:cNvPr id="9" name="Rectangle 8"/>
          <p:cNvSpPr/>
          <p:nvPr/>
        </p:nvSpPr>
        <p:spPr>
          <a:xfrm>
            <a:off x="7821307" y="5880175"/>
            <a:ext cx="476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[2]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420888"/>
            <a:ext cx="4785011" cy="4058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6086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00608" y="-243408"/>
            <a:ext cx="8229600" cy="1600200"/>
          </a:xfrm>
        </p:spPr>
        <p:txBody>
          <a:bodyPr/>
          <a:lstStyle/>
          <a:p>
            <a:r>
              <a:rPr lang="pt-BR" dirty="0"/>
              <a:t>Algoritimo PPGA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35" y="1628800"/>
            <a:ext cx="5239036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21</a:t>
            </a:fld>
            <a:endParaRPr lang="pt-BR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628800"/>
            <a:ext cx="3000727" cy="4464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2580483" y="160863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dirty="0"/>
              <a:t>O que </a:t>
            </a:r>
            <a:r>
              <a:rPr lang="en-US" dirty="0"/>
              <a:t>é?</a:t>
            </a:r>
            <a:endParaRPr lang="pt-BR" dirty="0"/>
          </a:p>
          <a:p>
            <a:pPr algn="ctr"/>
            <a:r>
              <a:rPr lang="pt-BR" dirty="0"/>
              <a:t>Como ele funciona? 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683771" y="3429000"/>
            <a:ext cx="313002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1454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12576" y="-99392"/>
            <a:ext cx="9289032" cy="1656184"/>
          </a:xfrm>
        </p:spPr>
        <p:txBody>
          <a:bodyPr/>
          <a:lstStyle/>
          <a:p>
            <a:r>
              <a:rPr lang="pt-BR" dirty="0"/>
              <a:t>PPGA –Modulo do AG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22</a:t>
            </a:fld>
            <a:endParaRPr lang="pt-BR"/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53326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/>
              <a:t>Identificar quando deve ativar o modulo de AG</a:t>
            </a:r>
          </a:p>
          <a:p>
            <a:pPr marL="285750" indent="-285750">
              <a:buFontTx/>
              <a:buChar char="-"/>
            </a:pPr>
            <a:r>
              <a:rPr lang="pt-BR" dirty="0"/>
              <a:t>Gerar caminho parcial</a:t>
            </a:r>
          </a:p>
          <a:p>
            <a:pPr marL="285750" indent="-285750">
              <a:buFontTx/>
              <a:buChar char="-"/>
            </a:pPr>
            <a:r>
              <a:rPr lang="pt-BR" dirty="0"/>
              <a:t>Validar o caminho parcial</a:t>
            </a:r>
          </a:p>
          <a:p>
            <a:pPr marL="285750" indent="-285750">
              <a:buFontTx/>
              <a:buChar char="-"/>
            </a:pPr>
            <a:r>
              <a:rPr lang="pt-BR" dirty="0"/>
              <a:t>Adaptar caminho parcial</a:t>
            </a:r>
          </a:p>
          <a:p>
            <a:endParaRPr lang="pt-B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140967"/>
            <a:ext cx="8001000" cy="2676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906" y="3176364"/>
            <a:ext cx="2619375" cy="260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39677" y="5980638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5"/>
                </a:solidFill>
              </a:rPr>
              <a:t>Valido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20509" y="5972680"/>
            <a:ext cx="104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C99C2D"/>
                </a:solidFill>
              </a:rPr>
              <a:t>Adaptar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64287" y="5972680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C00000"/>
                </a:solidFill>
              </a:rPr>
              <a:t>Invalido</a:t>
            </a:r>
          </a:p>
        </p:txBody>
      </p:sp>
    </p:spTree>
    <p:extLst>
      <p:ext uri="{BB962C8B-B14F-4D97-AF65-F5344CB8AC3E}">
        <p14:creationId xmlns:p14="http://schemas.microsoft.com/office/powerpoint/2010/main" val="3812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48680" y="-315416"/>
            <a:ext cx="8229600" cy="1600200"/>
          </a:xfrm>
        </p:spPr>
        <p:txBody>
          <a:bodyPr/>
          <a:lstStyle/>
          <a:p>
            <a:r>
              <a:rPr lang="pt-BR" dirty="0"/>
              <a:t>PPGA vs A*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23</a:t>
            </a:fld>
            <a:endParaRPr lang="pt-BR"/>
          </a:p>
        </p:txBody>
      </p:sp>
      <p:pic>
        <p:nvPicPr>
          <p:cNvPr id="9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95"/>
          <a:stretch/>
        </p:blipFill>
        <p:spPr>
          <a:xfrm>
            <a:off x="602221" y="1801018"/>
            <a:ext cx="7920880" cy="379015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619672" y="1446907"/>
            <a:ext cx="63367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    A*                                                                      PPGA</a:t>
            </a:r>
          </a:p>
          <a:p>
            <a:pPr marL="285750" indent="-285750">
              <a:buFont typeface="Arial" charset="0"/>
              <a:buChar char="•"/>
            </a:pPr>
            <a:endParaRPr lang="pt-BR" dirty="0"/>
          </a:p>
          <a:p>
            <a:pPr marL="285750" indent="-285750">
              <a:buFont typeface="Arial" charset="0"/>
              <a:buChar char="•"/>
            </a:pPr>
            <a:endParaRPr lang="pt-BR" dirty="0"/>
          </a:p>
        </p:txBody>
      </p:sp>
      <p:sp>
        <p:nvSpPr>
          <p:cNvPr id="6" name="TextBox 5"/>
          <p:cNvSpPr txBox="1"/>
          <p:nvPr/>
        </p:nvSpPr>
        <p:spPr>
          <a:xfrm>
            <a:off x="8588029" y="522574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[4]</a:t>
            </a:r>
          </a:p>
        </p:txBody>
      </p:sp>
    </p:spTree>
    <p:extLst>
      <p:ext uri="{BB962C8B-B14F-4D97-AF65-F5344CB8AC3E}">
        <p14:creationId xmlns:p14="http://schemas.microsoft.com/office/powerpoint/2010/main" val="2108523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6632" y="-315416"/>
            <a:ext cx="8229600" cy="1600200"/>
          </a:xfrm>
        </p:spPr>
        <p:txBody>
          <a:bodyPr/>
          <a:lstStyle/>
          <a:p>
            <a:r>
              <a:rPr lang="pt-BR" dirty="0"/>
              <a:t>Tipos de Mapas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24</a:t>
            </a:fld>
            <a:endParaRPr lang="pt-BR"/>
          </a:p>
        </p:txBody>
      </p:sp>
      <p:sp>
        <p:nvSpPr>
          <p:cNvPr id="3" name="Rectangle 2"/>
          <p:cNvSpPr/>
          <p:nvPr/>
        </p:nvSpPr>
        <p:spPr>
          <a:xfrm>
            <a:off x="1043608" y="5619700"/>
            <a:ext cx="1465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Com padrão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7950" y="5653186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Sem padrão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337" y="2818851"/>
            <a:ext cx="8687519" cy="280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325214" y="5620970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Misto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25580" y="2449519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[4]</a:t>
            </a:r>
          </a:p>
        </p:txBody>
      </p:sp>
      <p:sp>
        <p:nvSpPr>
          <p:cNvPr id="5" name="Rectangle 4"/>
          <p:cNvSpPr/>
          <p:nvPr/>
        </p:nvSpPr>
        <p:spPr>
          <a:xfrm>
            <a:off x="320096" y="1556792"/>
            <a:ext cx="69847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/>
              <a:t>Identificação de Ambientes sem Padrão</a:t>
            </a:r>
          </a:p>
          <a:p>
            <a:pPr marL="285750" indent="-285750">
              <a:buFontTx/>
              <a:buChar char="-"/>
            </a:pPr>
            <a:r>
              <a:rPr lang="pt-BR" dirty="0"/>
              <a:t>Desabilitar o modulo quando não estiver sendo eficiente</a:t>
            </a:r>
          </a:p>
        </p:txBody>
      </p:sp>
    </p:spTree>
    <p:extLst>
      <p:ext uri="{BB962C8B-B14F-4D97-AF65-F5344CB8AC3E}">
        <p14:creationId xmlns:p14="http://schemas.microsoft.com/office/powerpoint/2010/main" val="316115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62880" y="-315416"/>
            <a:ext cx="8229600" cy="1600200"/>
          </a:xfrm>
        </p:spPr>
        <p:txBody>
          <a:bodyPr/>
          <a:lstStyle/>
          <a:p>
            <a:r>
              <a:rPr lang="pt-BR" dirty="0"/>
              <a:t>Desempenho do PPGA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25</a:t>
            </a:fld>
            <a:endParaRPr lang="pt-B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371" y="1587277"/>
            <a:ext cx="682942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85094" y="368567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-8%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36096" y="1844824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+16%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851920" y="3212976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-1%</a:t>
            </a:r>
          </a:p>
        </p:txBody>
      </p:sp>
      <p:sp>
        <p:nvSpPr>
          <p:cNvPr id="9" name="TextBox 3"/>
          <p:cNvSpPr txBox="1"/>
          <p:nvPr/>
        </p:nvSpPr>
        <p:spPr>
          <a:xfrm>
            <a:off x="7315826" y="5635238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[4]</a:t>
            </a:r>
          </a:p>
        </p:txBody>
      </p:sp>
    </p:spTree>
    <p:extLst>
      <p:ext uri="{BB962C8B-B14F-4D97-AF65-F5344CB8AC3E}">
        <p14:creationId xmlns:p14="http://schemas.microsoft.com/office/powerpoint/2010/main" val="18158758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980728" y="-315416"/>
            <a:ext cx="8229600" cy="1600200"/>
          </a:xfrm>
        </p:spPr>
        <p:txBody>
          <a:bodyPr/>
          <a:lstStyle/>
          <a:p>
            <a:r>
              <a:rPr lang="pt-BR" dirty="0"/>
              <a:t>Objetivos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26</a:t>
            </a:fld>
            <a:endParaRPr lang="pt-BR"/>
          </a:p>
        </p:txBody>
      </p:sp>
      <p:sp>
        <p:nvSpPr>
          <p:cNvPr id="9" name="CaixaDeTexto 4"/>
          <p:cNvSpPr txBox="1"/>
          <p:nvPr/>
        </p:nvSpPr>
        <p:spPr>
          <a:xfrm>
            <a:off x="683568" y="2954288"/>
            <a:ext cx="85275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sz="2400" dirty="0"/>
              <a:t>Criar uma base de testes com mapas em tamanhos padrões diferentes.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/>
              <a:t>Implementar o Algoritmo A* e BFS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/>
              <a:t>Implementar o PPGA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/>
              <a:t>Testar alterações no modulo de AG com finalidade de otimizar o consumo de memoria do algoritimo.</a:t>
            </a:r>
          </a:p>
        </p:txBody>
      </p:sp>
      <p:sp>
        <p:nvSpPr>
          <p:cNvPr id="11" name="Retângulo 2"/>
          <p:cNvSpPr/>
          <p:nvPr/>
        </p:nvSpPr>
        <p:spPr>
          <a:xfrm>
            <a:off x="510538" y="1617636"/>
            <a:ext cx="8496301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2300" dirty="0"/>
              <a:t>Otimizar o consumo de memória exigido pela busca de caminhos combinando a metaheuristica AG com algoritimo de busca de caminhos.</a:t>
            </a:r>
          </a:p>
        </p:txBody>
      </p:sp>
    </p:spTree>
    <p:extLst>
      <p:ext uri="{BB962C8B-B14F-4D97-AF65-F5344CB8AC3E}">
        <p14:creationId xmlns:p14="http://schemas.microsoft.com/office/powerpoint/2010/main" val="23599245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764704" y="-315416"/>
            <a:ext cx="8229600" cy="1600200"/>
          </a:xfrm>
        </p:spPr>
        <p:txBody>
          <a:bodyPr/>
          <a:lstStyle/>
          <a:p>
            <a:r>
              <a:rPr lang="pt-BR" dirty="0"/>
              <a:t>Referencias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27</a:t>
            </a:fld>
            <a:endParaRPr lang="pt-BR"/>
          </a:p>
        </p:txBody>
      </p:sp>
      <p:sp>
        <p:nvSpPr>
          <p:cNvPr id="4" name="Rectangle 3"/>
          <p:cNvSpPr/>
          <p:nvPr/>
        </p:nvSpPr>
        <p:spPr>
          <a:xfrm>
            <a:off x="1259632" y="1772816"/>
            <a:ext cx="653447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[1] ALAOUI, O. F. S. M.; EL-GHAZAWI, T. A parallel genetic algorithm for task mapping on parallel machines. 2000.</a:t>
            </a:r>
          </a:p>
          <a:p>
            <a:pPr marL="342900" indent="-342900">
              <a:buFont typeface="Arial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[2] LUCAS, D. C. Algoritmos gen</a:t>
            </a:r>
            <a:r>
              <a:rPr lang="en-US" dirty="0">
                <a:solidFill>
                  <a:schemeClr val="tx1"/>
                </a:solidFill>
              </a:rPr>
              <a:t>é</a:t>
            </a:r>
            <a:r>
              <a:rPr lang="pt-BR" dirty="0">
                <a:solidFill>
                  <a:schemeClr val="tx1"/>
                </a:solidFill>
              </a:rPr>
              <a:t>ticos: uma introdu</a:t>
            </a:r>
            <a:r>
              <a:rPr lang="en-US" dirty="0" err="1">
                <a:solidFill>
                  <a:schemeClr val="tx1"/>
                </a:solidFill>
              </a:rPr>
              <a:t>çã</a:t>
            </a:r>
            <a:r>
              <a:rPr lang="pt-BR" dirty="0">
                <a:solidFill>
                  <a:schemeClr val="tx1"/>
                </a:solidFill>
              </a:rPr>
              <a:t>o. Universidade Federal do Rio Grande do Sul, 2002.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[3] HART, N. J. N. P. E.; RAPHAEL, B. A formal basis for the heuristic determination of minimum cost paths. IEEE Transactions on Systems, Science, and Cybernetics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[4] SANTOS, A. F. V. M. e. E. W. G. C. U. O. Pathfinding based on pattern detection using genetic algorithms. SBC - Proceedings of </a:t>
            </a:r>
            <a:r>
              <a:rPr lang="en-US" dirty="0" err="1">
                <a:solidFill>
                  <a:schemeClr val="tx1"/>
                </a:solidFill>
              </a:rPr>
              <a:t>SBGames</a:t>
            </a:r>
            <a:r>
              <a:rPr lang="en-US" dirty="0">
                <a:solidFill>
                  <a:schemeClr val="tx1"/>
                </a:solidFill>
              </a:rPr>
              <a:t>, 2012</a:t>
            </a:r>
          </a:p>
          <a:p>
            <a:pPr marL="342900" indent="-342900">
              <a:buFont typeface="Arial" charset="0"/>
              <a:buChar char="•"/>
            </a:pP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607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1916832"/>
            <a:ext cx="8229600" cy="1600200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Obrigado.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2247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44624" y="-387424"/>
            <a:ext cx="8229600" cy="1600200"/>
          </a:xfrm>
        </p:spPr>
        <p:txBody>
          <a:bodyPr/>
          <a:lstStyle/>
          <a:p>
            <a:r>
              <a:rPr lang="pt-BR" dirty="0"/>
              <a:t>Busca de caminho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448" y="1434410"/>
            <a:ext cx="3123880" cy="2604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http://www.mindfusion.eu/screenshots/gallery5_net_pr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0204" y="4149080"/>
            <a:ext cx="3672408" cy="2299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ms-pac-man-classic-arcade-cabinet-maze-one-700x700.png (700×700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120132"/>
            <a:ext cx="4472735" cy="4472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810879" y="1103709"/>
            <a:ext cx="327525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t-BR" sz="2000" dirty="0"/>
          </a:p>
          <a:p>
            <a:r>
              <a:rPr lang="pt-BR" sz="2000" dirty="0"/>
              <a:t>O que é busca de caminho?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BR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73966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Algoritmos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4</a:t>
            </a:fld>
            <a:endParaRPr lang="pt-BR"/>
          </a:p>
        </p:txBody>
      </p:sp>
      <p:pic>
        <p:nvPicPr>
          <p:cNvPr id="9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420888"/>
            <a:ext cx="7064851" cy="3587277"/>
          </a:xfrm>
          <a:prstGeom prst="rect">
            <a:avLst/>
          </a:prstGeom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628800"/>
            <a:ext cx="3768874" cy="643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3490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Algoritmos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5</a:t>
            </a:fld>
            <a:endParaRPr lang="pt-BR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29"/>
          <a:stretch/>
        </p:blipFill>
        <p:spPr bwMode="auto">
          <a:xfrm>
            <a:off x="4355976" y="2132856"/>
            <a:ext cx="3448050" cy="3343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755576" y="1613778"/>
            <a:ext cx="1898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Função de custo: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43608" y="2852936"/>
            <a:ext cx="27350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dirty="0"/>
              <a:t>G(n) =</a:t>
            </a:r>
          </a:p>
        </p:txBody>
      </p:sp>
    </p:spTree>
    <p:extLst>
      <p:ext uri="{BB962C8B-B14F-4D97-AF65-F5344CB8AC3E}">
        <p14:creationId xmlns:p14="http://schemas.microsoft.com/office/powerpoint/2010/main" val="3750941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Algoritmos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6</a:t>
            </a:fld>
            <a:endParaRPr lang="pt-BR"/>
          </a:p>
        </p:txBody>
      </p:sp>
      <p:sp>
        <p:nvSpPr>
          <p:cNvPr id="4" name="Rectangle 3"/>
          <p:cNvSpPr/>
          <p:nvPr/>
        </p:nvSpPr>
        <p:spPr>
          <a:xfrm>
            <a:off x="755576" y="1613778"/>
            <a:ext cx="1301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Heurística:</a:t>
            </a:r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9" b="1774"/>
          <a:stretch/>
        </p:blipFill>
        <p:spPr bwMode="auto">
          <a:xfrm>
            <a:off x="4283968" y="1916832"/>
            <a:ext cx="2977640" cy="295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15616" y="2551968"/>
            <a:ext cx="3267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/>
              <a:t>H(n)=</a:t>
            </a:r>
          </a:p>
        </p:txBody>
      </p:sp>
    </p:spTree>
    <p:extLst>
      <p:ext uri="{BB962C8B-B14F-4D97-AF65-F5344CB8AC3E}">
        <p14:creationId xmlns:p14="http://schemas.microsoft.com/office/powerpoint/2010/main" val="2632953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7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449" y="1556792"/>
            <a:ext cx="5665593" cy="4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3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3"/>
            <a:ext cx="5630390" cy="491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1"/>
            <a:ext cx="5695452" cy="4952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5630391" cy="493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49099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2723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8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449" y="1556792"/>
            <a:ext cx="5665593" cy="4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3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3"/>
            <a:ext cx="5630390" cy="491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1"/>
            <a:ext cx="5695452" cy="4952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1049" y="1591154"/>
            <a:ext cx="5630391" cy="493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3334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-259432"/>
            <a:ext cx="8229600" cy="1600200"/>
          </a:xfrm>
        </p:spPr>
        <p:txBody>
          <a:bodyPr/>
          <a:lstStyle/>
          <a:p>
            <a:r>
              <a:rPr lang="pt-BR" dirty="0"/>
              <a:t>Algoritmo A* e BFS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11AB5-59D3-4802-88F3-6074105E3605}" type="slidenum">
              <a:rPr lang="pt-BR" smtClean="0"/>
              <a:t>9</a:t>
            </a:fld>
            <a:endParaRPr lang="pt-BR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457420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2"/>
            <a:ext cx="6394958" cy="4963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6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7660"/>
            <a:ext cx="6415272" cy="4951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92844" y="1561976"/>
            <a:ext cx="5682061" cy="4971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1556792"/>
            <a:ext cx="5544615" cy="490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449" y="1556792"/>
            <a:ext cx="5665593" cy="4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09" y="1556793"/>
            <a:ext cx="5630391" cy="4963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56793"/>
            <a:ext cx="5630390" cy="491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10" y="1573017"/>
            <a:ext cx="5695452" cy="4952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31187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434</TotalTime>
  <Words>512</Words>
  <Application>Microsoft Office PowerPoint</Application>
  <PresentationFormat>Apresentação na tela (4:3)</PresentationFormat>
  <Paragraphs>116</Paragraphs>
  <Slides>28</Slides>
  <Notes>3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Century Gothic</vt:lpstr>
      <vt:lpstr>Courier New</vt:lpstr>
      <vt:lpstr>inherit</vt:lpstr>
      <vt:lpstr>Palatino Linotype</vt:lpstr>
      <vt:lpstr>Times New Roman</vt:lpstr>
      <vt:lpstr>Executive</vt:lpstr>
      <vt:lpstr>Algoritmos genéticos aplicados em busca heuristica de caminho para otimização de espaço</vt:lpstr>
      <vt:lpstr>Indice</vt:lpstr>
      <vt:lpstr>Busca de caminho</vt:lpstr>
      <vt:lpstr>Algoritmos A* e BFS</vt:lpstr>
      <vt:lpstr>Algoritmos A* e BFS</vt:lpstr>
      <vt:lpstr>Algoritmos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Algoritmo A* e BFS</vt:lpstr>
      <vt:lpstr>O problema A* e BFS</vt:lpstr>
      <vt:lpstr>Metaheuristica</vt:lpstr>
      <vt:lpstr>Algoritmo Genético</vt:lpstr>
      <vt:lpstr>Algoritimo PPGA</vt:lpstr>
      <vt:lpstr>PPGA –Modulo do AG</vt:lpstr>
      <vt:lpstr>PPGA vs A*</vt:lpstr>
      <vt:lpstr>Tipos de Mapas</vt:lpstr>
      <vt:lpstr>Desempenho do PPGA</vt:lpstr>
      <vt:lpstr>Objetivos</vt:lpstr>
      <vt:lpstr>Referencias</vt:lpstr>
      <vt:lpstr>Obrigado.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Algoritmos genéticos aplicados em busca heuristica de caminho para otimização de espaço</dc:title>
  <dc:creator>Teles, Lucas</dc:creator>
  <cp:lastModifiedBy>Rodrigo Mendonça</cp:lastModifiedBy>
  <cp:revision>53</cp:revision>
  <dcterms:created xsi:type="dcterms:W3CDTF">2016-10-03T23:17:52Z</dcterms:created>
  <dcterms:modified xsi:type="dcterms:W3CDTF">2016-10-06T18:38:17Z</dcterms:modified>
</cp:coreProperties>
</file>

<file path=docProps/thumbnail.jpeg>
</file>